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06E3-12F3-444C-A3DD-4DF0FBBA709A}" type="datetimeFigureOut">
              <a:rPr lang="id-ID" smtClean="0"/>
              <a:t>10/06/2016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D6C4AA6-B273-4B22-BA06-3CCC45DFB9B7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06E3-12F3-444C-A3DD-4DF0FBBA709A}" type="datetimeFigureOut">
              <a:rPr lang="id-ID" smtClean="0"/>
              <a:t>10/06/2016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4AA6-B273-4B22-BA06-3CCC45DFB9B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06E3-12F3-444C-A3DD-4DF0FBBA709A}" type="datetimeFigureOut">
              <a:rPr lang="id-ID" smtClean="0"/>
              <a:t>10/06/2016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4AA6-B273-4B22-BA06-3CCC45DFB9B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06E3-12F3-444C-A3DD-4DF0FBBA709A}" type="datetimeFigureOut">
              <a:rPr lang="id-ID" smtClean="0"/>
              <a:t>10/06/2016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4AA6-B273-4B22-BA06-3CCC45DFB9B7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06E3-12F3-444C-A3DD-4DF0FBBA709A}" type="datetimeFigureOut">
              <a:rPr lang="id-ID" smtClean="0"/>
              <a:t>10/06/2016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6C4AA6-B273-4B22-BA06-3CCC45DFB9B7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06E3-12F3-444C-A3DD-4DF0FBBA709A}" type="datetimeFigureOut">
              <a:rPr lang="id-ID" smtClean="0"/>
              <a:t>10/06/2016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4AA6-B273-4B22-BA06-3CCC45DFB9B7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06E3-12F3-444C-A3DD-4DF0FBBA709A}" type="datetimeFigureOut">
              <a:rPr lang="id-ID" smtClean="0"/>
              <a:t>10/06/2016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4AA6-B273-4B22-BA06-3CCC45DFB9B7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06E3-12F3-444C-A3DD-4DF0FBBA709A}" type="datetimeFigureOut">
              <a:rPr lang="id-ID" smtClean="0"/>
              <a:t>10/06/2016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4AA6-B273-4B22-BA06-3CCC45DFB9B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06E3-12F3-444C-A3DD-4DF0FBBA709A}" type="datetimeFigureOut">
              <a:rPr lang="id-ID" smtClean="0"/>
              <a:t>10/06/2016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4AA6-B273-4B22-BA06-3CCC45DFB9B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06E3-12F3-444C-A3DD-4DF0FBBA709A}" type="datetimeFigureOut">
              <a:rPr lang="id-ID" smtClean="0"/>
              <a:t>10/06/2016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4AA6-B273-4B22-BA06-3CCC45DFB9B7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06E3-12F3-444C-A3DD-4DF0FBBA709A}" type="datetimeFigureOut">
              <a:rPr lang="id-ID" smtClean="0"/>
              <a:t>10/06/2016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6C4AA6-B273-4B22-BA06-3CCC45DFB9B7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4806E3-12F3-444C-A3DD-4DF0FBBA709A}" type="datetimeFigureOut">
              <a:rPr lang="id-ID" smtClean="0"/>
              <a:t>10/06/2016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D6C4AA6-B273-4B22-BA06-3CCC45DFB9B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HARIRI, SE., M.Ak</a:t>
            </a:r>
          </a:p>
          <a:p>
            <a:r>
              <a:rPr lang="id-ID" dirty="0" smtClean="0"/>
              <a:t>Universitas Islam Malang</a:t>
            </a:r>
          </a:p>
          <a:p>
            <a:r>
              <a:rPr lang="id-ID" dirty="0" smtClean="0"/>
              <a:t>2016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Cara </a:t>
            </a:r>
            <a:r>
              <a:rPr lang="en-US" b="1" dirty="0" err="1" smtClean="0"/>
              <a:t>Mengisi</a:t>
            </a:r>
            <a:r>
              <a:rPr lang="en-US" b="1" dirty="0" smtClean="0"/>
              <a:t> e-Filing SPT </a:t>
            </a:r>
            <a:r>
              <a:rPr lang="en-US" b="1" dirty="0" err="1" smtClean="0"/>
              <a:t>Tahunan</a:t>
            </a:r>
            <a:r>
              <a:rPr lang="en-US" b="1" dirty="0" smtClean="0"/>
              <a:t> 2016</a:t>
            </a:r>
            <a:endParaRPr lang="id-ID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57166"/>
            <a:ext cx="7772400" cy="6072230"/>
          </a:xfrm>
        </p:spPr>
        <p:txBody>
          <a:bodyPr>
            <a:normAutofit/>
          </a:bodyPr>
          <a:lstStyle/>
          <a:p>
            <a:r>
              <a:rPr lang="en-US" dirty="0" smtClean="0"/>
              <a:t>FORMULIR </a:t>
            </a:r>
            <a:r>
              <a:rPr lang="en-US" dirty="0" smtClean="0"/>
              <a:t>PAJAK</a:t>
            </a:r>
            <a:r>
              <a:rPr lang="id-ID" dirty="0" smtClean="0"/>
              <a:t> </a:t>
            </a:r>
            <a:r>
              <a:rPr lang="en-US" dirty="0" smtClean="0"/>
              <a:t>YANG DIPOTONG</a:t>
            </a:r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,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C,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 A2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pegang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pic>
        <p:nvPicPr>
          <p:cNvPr id="4" name="Picture 3" descr="Cara Pengisian SPT Tahunan Secara Online dengan E-Filing Terbaru Update 2015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928662" y="926150"/>
            <a:ext cx="7358114" cy="36458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FORMULIR INDUK 1770S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53034"/>
          </a:xfrm>
        </p:spPr>
        <p:txBody>
          <a:bodyPr>
            <a:normAutofit fontScale="92500" lnSpcReduction="10000"/>
          </a:bodyPr>
          <a:lstStyle/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id-ID" dirty="0" smtClean="0"/>
              <a:t> </a:t>
            </a:r>
            <a:r>
              <a:rPr lang="en-US" dirty="0" err="1" smtClean="0"/>
              <a:t>dengan</a:t>
            </a:r>
            <a:r>
              <a:rPr lang="id-ID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 </a:t>
            </a:r>
            <a:r>
              <a:rPr lang="en-US" dirty="0" smtClean="0"/>
              <a:t>A2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pegang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pic>
        <p:nvPicPr>
          <p:cNvPr id="4" name="Picture 3" descr="Cara Pengisian SPT Tahunan Secara Online dengan E-Filing Terbaru Update 2015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5786" y="1428736"/>
            <a:ext cx="7715304" cy="40719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62151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PENTING</a:t>
            </a:r>
            <a:endParaRPr lang="id-ID" b="1" dirty="0" smtClean="0"/>
          </a:p>
          <a:p>
            <a:pPr>
              <a:buNone/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PTKP (</a:t>
            </a:r>
            <a:r>
              <a:rPr lang="en-US" dirty="0" err="1" smtClean="0"/>
              <a:t>kolom</a:t>
            </a:r>
            <a:r>
              <a:rPr lang="en-US" dirty="0" smtClean="0"/>
              <a:t> 7)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PTKP </a:t>
            </a:r>
            <a:r>
              <a:rPr lang="en-US" dirty="0" err="1" smtClean="0"/>
              <a:t>tahun</a:t>
            </a:r>
            <a:r>
              <a:rPr lang="en-US" dirty="0" smtClean="0"/>
              <a:t> 2013 </a:t>
            </a:r>
            <a:r>
              <a:rPr lang="en-US" dirty="0" err="1" smtClean="0"/>
              <a:t>adalah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* </a:t>
            </a:r>
            <a:r>
              <a:rPr lang="en-US" dirty="0" smtClean="0"/>
              <a:t>TK/0 = </a:t>
            </a:r>
            <a:r>
              <a:rPr lang="en-US" dirty="0" err="1" smtClean="0"/>
              <a:t>Rp</a:t>
            </a:r>
            <a:r>
              <a:rPr lang="en-US" dirty="0" smtClean="0"/>
              <a:t>. 24.300.000,-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* </a:t>
            </a:r>
            <a:r>
              <a:rPr lang="en-US" dirty="0" smtClean="0"/>
              <a:t>K/0 = </a:t>
            </a:r>
            <a:r>
              <a:rPr lang="en-US" dirty="0" err="1" smtClean="0"/>
              <a:t>Rp</a:t>
            </a:r>
            <a:r>
              <a:rPr lang="en-US" dirty="0" smtClean="0"/>
              <a:t>. 26.325.000,-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* </a:t>
            </a:r>
            <a:r>
              <a:rPr lang="en-US" dirty="0" smtClean="0"/>
              <a:t>K/1 = </a:t>
            </a:r>
            <a:r>
              <a:rPr lang="en-US" dirty="0" err="1" smtClean="0"/>
              <a:t>Rp</a:t>
            </a:r>
            <a:r>
              <a:rPr lang="en-US" dirty="0" smtClean="0"/>
              <a:t>. 28.350.000,-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* </a:t>
            </a:r>
            <a:r>
              <a:rPr lang="en-US" dirty="0" smtClean="0"/>
              <a:t>K/2 = </a:t>
            </a:r>
            <a:r>
              <a:rPr lang="en-US" dirty="0" err="1" smtClean="0"/>
              <a:t>Rp</a:t>
            </a:r>
            <a:r>
              <a:rPr lang="en-US" dirty="0" smtClean="0"/>
              <a:t>. 30.375.000,-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* </a:t>
            </a:r>
            <a:r>
              <a:rPr lang="en-US" dirty="0" smtClean="0"/>
              <a:t>K/3 = </a:t>
            </a:r>
            <a:r>
              <a:rPr lang="en-US" dirty="0" err="1" smtClean="0"/>
              <a:t>Rp</a:t>
            </a:r>
            <a:r>
              <a:rPr lang="en-US" dirty="0" smtClean="0"/>
              <a:t>. 32.400.000,-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UPDATE</a:t>
            </a:r>
            <a:endParaRPr lang="id-ID" b="1" dirty="0" smtClean="0"/>
          </a:p>
          <a:p>
            <a:pPr>
              <a:buNone/>
            </a:pP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PTKP </a:t>
            </a:r>
            <a:r>
              <a:rPr lang="en-US" dirty="0" err="1" smtClean="0"/>
              <a:t>tahun</a:t>
            </a:r>
            <a:r>
              <a:rPr lang="en-US" dirty="0" smtClean="0"/>
              <a:t> 2015 </a:t>
            </a:r>
            <a:r>
              <a:rPr lang="en-US" dirty="0" err="1" smtClean="0"/>
              <a:t>adalah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* </a:t>
            </a:r>
            <a:r>
              <a:rPr lang="en-US" dirty="0" smtClean="0"/>
              <a:t>TK/0 = </a:t>
            </a:r>
            <a:r>
              <a:rPr lang="en-US" dirty="0" err="1" smtClean="0"/>
              <a:t>Rp</a:t>
            </a:r>
            <a:r>
              <a:rPr lang="en-US" dirty="0" smtClean="0"/>
              <a:t>. 36.000.000,-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* </a:t>
            </a:r>
            <a:r>
              <a:rPr lang="en-US" dirty="0" smtClean="0"/>
              <a:t>K/0 = </a:t>
            </a:r>
            <a:r>
              <a:rPr lang="en-US" dirty="0" err="1" smtClean="0"/>
              <a:t>Rp</a:t>
            </a:r>
            <a:r>
              <a:rPr lang="en-US" dirty="0" smtClean="0"/>
              <a:t>. 39.000.000,-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* </a:t>
            </a:r>
            <a:r>
              <a:rPr lang="en-US" dirty="0" smtClean="0"/>
              <a:t>K/1 = </a:t>
            </a:r>
            <a:r>
              <a:rPr lang="en-US" dirty="0" err="1" smtClean="0"/>
              <a:t>Rp</a:t>
            </a:r>
            <a:r>
              <a:rPr lang="en-US" dirty="0" smtClean="0"/>
              <a:t>. 42.000.000,-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* </a:t>
            </a:r>
            <a:r>
              <a:rPr lang="en-US" dirty="0" smtClean="0"/>
              <a:t>K/2 = </a:t>
            </a:r>
            <a:r>
              <a:rPr lang="en-US" dirty="0" err="1" smtClean="0"/>
              <a:t>Rp</a:t>
            </a:r>
            <a:r>
              <a:rPr lang="en-US" dirty="0" smtClean="0"/>
              <a:t>. 45.000.000,-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* </a:t>
            </a:r>
            <a:r>
              <a:rPr lang="en-US" dirty="0" smtClean="0"/>
              <a:t>K/3 = </a:t>
            </a:r>
            <a:r>
              <a:rPr lang="en-US" dirty="0" err="1" smtClean="0"/>
              <a:t>Rp</a:t>
            </a:r>
            <a:r>
              <a:rPr lang="en-US" dirty="0" smtClean="0"/>
              <a:t>. 48.000.000,-</a:t>
            </a:r>
            <a:endParaRPr lang="id-ID" dirty="0" smtClean="0"/>
          </a:p>
          <a:p>
            <a:pPr>
              <a:buNone/>
            </a:pPr>
            <a:r>
              <a:rPr lang="en-US" b="1" i="1" dirty="0" err="1" smtClean="0"/>
              <a:t>Keterangan</a:t>
            </a:r>
            <a:r>
              <a:rPr lang="en-US" b="1" i="1" dirty="0" smtClean="0"/>
              <a:t>: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K </a:t>
            </a:r>
            <a:r>
              <a:rPr lang="en-US" dirty="0" smtClean="0"/>
              <a:t>= </a:t>
            </a:r>
            <a:r>
              <a:rPr lang="en-US" dirty="0" err="1" smtClean="0"/>
              <a:t>Kawin</a:t>
            </a:r>
            <a:r>
              <a:rPr lang="en-US" dirty="0" smtClean="0"/>
              <a:t>, </a:t>
            </a:r>
            <a:r>
              <a:rPr lang="en-US" dirty="0" err="1" smtClean="0"/>
              <a:t>Angka</a:t>
            </a:r>
            <a:r>
              <a:rPr lang="en-US" dirty="0" smtClean="0"/>
              <a:t> 0,1,2,3 =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u="sng" dirty="0" err="1" smtClean="0"/>
              <a:t>Contoh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kasus</a:t>
            </a:r>
            <a:endParaRPr lang="id-ID" b="1" i="1" u="sng" dirty="0" smtClean="0"/>
          </a:p>
          <a:p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berkeluarga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2 </a:t>
            </a:r>
            <a:r>
              <a:rPr lang="en-US" dirty="0" err="1" smtClean="0"/>
              <a:t>anak</a:t>
            </a:r>
            <a:r>
              <a:rPr lang="en-US" dirty="0" smtClean="0"/>
              <a:t>, status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K/2,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kenyataannya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 A2 </a:t>
            </a:r>
            <a:r>
              <a:rPr lang="en-US" dirty="0" err="1" smtClean="0"/>
              <a:t>Anda</a:t>
            </a:r>
            <a:r>
              <a:rPr lang="en-US" dirty="0" smtClean="0"/>
              <a:t> PTKP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30.375.000,-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24.300.000</a:t>
            </a:r>
            <a:r>
              <a:rPr lang="en-US" dirty="0" smtClean="0"/>
              <a:t>,.</a:t>
            </a:r>
            <a:endParaRPr lang="id-ID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lampiran</a:t>
            </a:r>
            <a:r>
              <a:rPr lang="en-US" dirty="0" smtClean="0"/>
              <a:t> A2,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status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yang TK/0.</a:t>
            </a:r>
            <a:endParaRPr lang="id-ID" dirty="0" smtClean="0"/>
          </a:p>
          <a:p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data </a:t>
            </a:r>
            <a:r>
              <a:rPr lang="en-US" dirty="0" err="1" smtClean="0"/>
              <a:t>bendahara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TK/0. </a:t>
            </a:r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beritahu</a:t>
            </a:r>
            <a:r>
              <a:rPr lang="en-US" dirty="0" smtClean="0"/>
              <a:t> </a:t>
            </a:r>
            <a:r>
              <a:rPr lang="en-US" dirty="0" err="1" smtClean="0"/>
              <a:t>bendahara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membetulkan</a:t>
            </a:r>
            <a:r>
              <a:rPr lang="en-US" dirty="0" smtClean="0"/>
              <a:t> status </a:t>
            </a:r>
            <a:r>
              <a:rPr lang="en-US" dirty="0" err="1" smtClean="0"/>
              <a:t>perkawinan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57166"/>
            <a:ext cx="7772400" cy="6215106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pastikan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13, </a:t>
            </a:r>
            <a:r>
              <a:rPr lang="en-US" sz="2400" dirty="0" err="1" smtClean="0"/>
              <a:t>PPh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dibayar</a:t>
            </a:r>
            <a:r>
              <a:rPr lang="en-US" sz="2400" dirty="0" smtClean="0"/>
              <a:t> </a:t>
            </a:r>
            <a:r>
              <a:rPr lang="en-US" sz="2400" dirty="0" err="1" smtClean="0"/>
              <a:t>tertulis</a:t>
            </a:r>
            <a:r>
              <a:rPr lang="en-US" sz="2400" dirty="0" smtClean="0"/>
              <a:t> </a:t>
            </a:r>
            <a:r>
              <a:rPr lang="en-US" sz="2400" dirty="0" smtClean="0"/>
              <a:t>0</a:t>
            </a:r>
            <a:r>
              <a:rPr lang="id-ID" sz="2400" dirty="0" smtClean="0"/>
              <a:t>.</a:t>
            </a:r>
            <a:endParaRPr lang="id-ID" sz="2400" dirty="0" smtClean="0"/>
          </a:p>
          <a:p>
            <a:r>
              <a:rPr lang="en-US" sz="2400" dirty="0" smtClean="0"/>
              <a:t>Dan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16 </a:t>
            </a:r>
            <a:r>
              <a:rPr lang="en-US" sz="2400" dirty="0" err="1" smtClean="0"/>
              <a:t>tertulis</a:t>
            </a:r>
            <a:r>
              <a:rPr lang="en-US" sz="2400" dirty="0" smtClean="0"/>
              <a:t> NIHIL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id-ID" sz="2400" dirty="0" smtClean="0"/>
              <a:t>:</a:t>
            </a:r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id-ID" sz="2400" dirty="0" smtClean="0"/>
              <a:t>,  </a:t>
            </a:r>
            <a:r>
              <a:rPr lang="en-US" sz="2400" dirty="0" err="1" smtClean="0"/>
              <a:t>klik</a:t>
            </a:r>
            <a:r>
              <a:rPr lang="en-US" sz="2400" dirty="0" smtClean="0"/>
              <a:t>/</a:t>
            </a:r>
            <a:r>
              <a:rPr lang="en-US" sz="2400" dirty="0" err="1" smtClean="0"/>
              <a:t>centang</a:t>
            </a:r>
            <a:r>
              <a:rPr lang="en-US" sz="2400" dirty="0" smtClean="0"/>
              <a:t> </a:t>
            </a:r>
            <a:r>
              <a:rPr lang="en-US" sz="2400" b="1" dirty="0" smtClean="0"/>
              <a:t>SETUJU.</a:t>
            </a:r>
            <a:endParaRPr lang="id-ID" sz="2400" b="1" dirty="0" smtClean="0"/>
          </a:p>
          <a:p>
            <a:endParaRPr lang="id-ID" dirty="0"/>
          </a:p>
        </p:txBody>
      </p:sp>
      <p:pic>
        <p:nvPicPr>
          <p:cNvPr id="4" name="Picture 3" descr="Cara Pengisian SPT Tahunan Secara Online dengan E-Filing Terbaru Update 2015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000100" y="1857364"/>
            <a:ext cx="7500990" cy="4008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PENGIRIMAN BERKAS SPT ONLINE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setuju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pic>
        <p:nvPicPr>
          <p:cNvPr id="4" name="Picture 3" descr="Cara Pengisian SPT Tahunan Secara Online dengan E-Filing Terbaru Update 2015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333504" y="2285992"/>
            <a:ext cx="6381768" cy="41434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5591196"/>
          </a:xfrm>
        </p:spPr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,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verifikasi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disini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id-ID" dirty="0" smtClean="0"/>
              <a:t>: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err="1" smtClean="0"/>
              <a:t>P</a:t>
            </a:r>
            <a:r>
              <a:rPr lang="en-US" dirty="0" err="1" smtClean="0"/>
              <a:t>ilih</a:t>
            </a:r>
            <a:r>
              <a:rPr lang="en-US" dirty="0" smtClean="0"/>
              <a:t> </a:t>
            </a:r>
            <a:r>
              <a:rPr lang="en-US" dirty="0" smtClean="0"/>
              <a:t>email,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ok.</a:t>
            </a:r>
            <a:endParaRPr lang="id-ID" dirty="0" smtClean="0"/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cek</a:t>
            </a:r>
            <a:r>
              <a:rPr lang="en-US" dirty="0" smtClean="0"/>
              <a:t> email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mendaftar</a:t>
            </a:r>
            <a:r>
              <a:rPr lang="en-US" dirty="0" smtClean="0"/>
              <a:t> e filing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verifikasi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pic>
        <p:nvPicPr>
          <p:cNvPr id="4" name="Picture 3" descr="Cara Pengisian SPT Tahunan Secara Online dengan E-Filing Terbaru Update 2015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357290" y="1428736"/>
            <a:ext cx="6643734" cy="1500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5591196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10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verifikasi</a:t>
            </a:r>
            <a:r>
              <a:rPr lang="en-US" dirty="0" smtClean="0"/>
              <a:t>, </a:t>
            </a:r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verifikasi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menu </a:t>
            </a:r>
            <a:r>
              <a:rPr lang="en-US" dirty="0" err="1" smtClean="0"/>
              <a:t>kirim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en-US" dirty="0" err="1" smtClean="0"/>
              <a:t>Kode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ketik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verifikasi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Kirim</a:t>
            </a:r>
            <a:r>
              <a:rPr lang="en-US" dirty="0" smtClean="0"/>
              <a:t> SPT.</a:t>
            </a:r>
            <a:endParaRPr lang="id-ID" dirty="0" smtClean="0"/>
          </a:p>
          <a:p>
            <a:endParaRPr lang="id-ID" dirty="0"/>
          </a:p>
        </p:txBody>
      </p:sp>
      <p:pic>
        <p:nvPicPr>
          <p:cNvPr id="4" name="Picture 3" descr="Cara Pengisian SPT Tahunan Secara Online dengan E-Filing Terbaru Update 2015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214414" y="1571612"/>
            <a:ext cx="6953272" cy="3481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BUKTI PENYAMPAIAN SPT TAHUNAN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6728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SPT </a:t>
            </a:r>
            <a:r>
              <a:rPr lang="en-US" dirty="0" err="1" smtClean="0"/>
              <a:t>Tahunan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via email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bi</a:t>
            </a:r>
            <a:r>
              <a:rPr lang="id-ID" dirty="0" smtClean="0"/>
              <a:t>sa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kumpulk</a:t>
            </a:r>
            <a:r>
              <a:rPr lang="id-ID" dirty="0" smtClean="0"/>
              <a:t>a</a:t>
            </a:r>
            <a:r>
              <a:rPr lang="en-US" dirty="0" smtClean="0"/>
              <a:t>n </a:t>
            </a:r>
            <a:r>
              <a:rPr lang="en-US" dirty="0" err="1" smtClean="0"/>
              <a:t>kebendahara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pic>
        <p:nvPicPr>
          <p:cNvPr id="4" name="Picture 3" descr="Cara Pengisian SPT Tahunan Secara Online dengan E-Filing Terbaru Update 2015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285852" y="2285992"/>
            <a:ext cx="6715172" cy="30003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PENDAHULUAN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Batas </a:t>
            </a:r>
            <a:r>
              <a:rPr lang="en-US" dirty="0" err="1" smtClean="0"/>
              <a:t>penyampaian</a:t>
            </a:r>
            <a:r>
              <a:rPr lang="en-US" dirty="0" smtClean="0"/>
              <a:t> SPT </a:t>
            </a:r>
            <a:r>
              <a:rPr lang="en-US" dirty="0" err="1" smtClean="0"/>
              <a:t>Tahunan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, </a:t>
            </a:r>
            <a:r>
              <a:rPr lang="en-US" dirty="0" err="1" smtClean="0"/>
              <a:t>pegawai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usahawan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31 </a:t>
            </a:r>
            <a:r>
              <a:rPr lang="en-US" dirty="0" err="1" smtClean="0"/>
              <a:t>Maret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SPT </a:t>
            </a:r>
            <a:r>
              <a:rPr lang="en-US" dirty="0" err="1" smtClean="0"/>
              <a:t>Tahunan</a:t>
            </a:r>
            <a:r>
              <a:rPr lang="en-US" dirty="0" smtClean="0"/>
              <a:t>, </a:t>
            </a:r>
            <a:r>
              <a:rPr lang="en-US" dirty="0" err="1" smtClean="0"/>
              <a:t>Anda</a:t>
            </a:r>
            <a:r>
              <a:rPr lang="en-US" dirty="0" smtClean="0"/>
              <a:t> WAJIB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Pemotongan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A2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bendahara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id-ID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memilikinya</a:t>
            </a:r>
            <a:r>
              <a:rPr lang="en-US" dirty="0" smtClean="0"/>
              <a:t>, </a:t>
            </a:r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tanyakan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id-ID" dirty="0" smtClean="0"/>
              <a:t> </a:t>
            </a:r>
            <a:r>
              <a:rPr lang="en-US" dirty="0" err="1" smtClean="0"/>
              <a:t>bendahara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b="1" dirty="0" smtClean="0"/>
              <a:t>E-Filing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6143668"/>
          </a:xfrm>
        </p:spPr>
        <p:txBody>
          <a:bodyPr>
            <a:normAutofit/>
          </a:bodyPr>
          <a:lstStyle/>
          <a:p>
            <a:r>
              <a:rPr lang="id-ID" dirty="0" smtClean="0"/>
              <a:t>MASUK KE </a:t>
            </a:r>
            <a:r>
              <a:rPr lang="en-US" b="1" dirty="0" smtClean="0"/>
              <a:t>LOG IN</a:t>
            </a:r>
            <a:endParaRPr lang="id-ID" b="1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sz="2000" dirty="0" smtClean="0"/>
          </a:p>
          <a:p>
            <a:endParaRPr lang="id-ID" sz="2000" dirty="0" smtClean="0"/>
          </a:p>
          <a:p>
            <a:r>
              <a:rPr lang="en-US" sz="2000" dirty="0" err="1" smtClean="0"/>
              <a:t>Silahkan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buka</a:t>
            </a:r>
            <a:r>
              <a:rPr lang="en-US" sz="2000" dirty="0" smtClean="0"/>
              <a:t> link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: https://djponline.pajak.go.id/account/login</a:t>
            </a:r>
            <a:endParaRPr lang="id-ID" sz="2000" dirty="0" smtClean="0"/>
          </a:p>
          <a:p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masukkan</a:t>
            </a:r>
            <a:r>
              <a:rPr lang="en-US" sz="2000" dirty="0" smtClean="0"/>
              <a:t> </a:t>
            </a:r>
            <a:r>
              <a:rPr lang="en-US" sz="2000" dirty="0" err="1" smtClean="0"/>
              <a:t>nomor</a:t>
            </a:r>
            <a:r>
              <a:rPr lang="en-US" sz="2000" dirty="0" smtClean="0"/>
              <a:t> NPWP </a:t>
            </a:r>
            <a:r>
              <a:rPr lang="en-US" sz="2000" dirty="0" err="1" smtClean="0"/>
              <a:t>Anda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password yang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mendaftar</a:t>
            </a:r>
            <a:r>
              <a:rPr lang="en-US" sz="2000" dirty="0" smtClean="0"/>
              <a:t> </a:t>
            </a:r>
            <a:r>
              <a:rPr lang="en-US" sz="2000" dirty="0" err="1" smtClean="0"/>
              <a:t>akun</a:t>
            </a:r>
            <a:r>
              <a:rPr lang="en-US" sz="2000" dirty="0" smtClean="0"/>
              <a:t> e-filing.</a:t>
            </a:r>
            <a:endParaRPr lang="id-ID" sz="2000" dirty="0"/>
          </a:p>
        </p:txBody>
      </p:sp>
      <p:pic>
        <p:nvPicPr>
          <p:cNvPr id="4" name="Picture 3" descr="Cara Pengisian SPT Tahunan Secara Online dengan E-Filing Terbaru Update 2015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3108" y="881066"/>
            <a:ext cx="4714908" cy="44053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5591196"/>
          </a:xfrm>
        </p:spPr>
        <p:txBody>
          <a:bodyPr/>
          <a:lstStyle/>
          <a:p>
            <a:r>
              <a:rPr lang="en-US" dirty="0" smtClean="0"/>
              <a:t>MASUK KE MENU </a:t>
            </a:r>
            <a:r>
              <a:rPr lang="en-US" b="1" dirty="0" smtClean="0"/>
              <a:t>E-FILING</a:t>
            </a:r>
            <a:endParaRPr lang="id-ID" b="1" dirty="0" smtClean="0"/>
          </a:p>
          <a:p>
            <a:endParaRPr lang="id-ID" b="1" dirty="0" smtClean="0"/>
          </a:p>
          <a:p>
            <a:endParaRPr lang="id-ID" b="1" dirty="0" smtClean="0"/>
          </a:p>
          <a:p>
            <a:endParaRPr lang="id-ID" b="1" dirty="0" smtClean="0"/>
          </a:p>
          <a:p>
            <a:endParaRPr lang="id-ID" b="1" dirty="0" smtClean="0"/>
          </a:p>
          <a:p>
            <a:endParaRPr lang="id-ID" b="1" dirty="0" smtClean="0"/>
          </a:p>
          <a:p>
            <a:endParaRPr lang="id-ID" b="1" dirty="0" smtClean="0"/>
          </a:p>
          <a:p>
            <a:endParaRPr lang="id-ID" b="1" dirty="0" smtClean="0"/>
          </a:p>
          <a:p>
            <a:r>
              <a:rPr lang="en-US" dirty="0" err="1" smtClean="0"/>
              <a:t>Setelah</a:t>
            </a:r>
            <a:r>
              <a:rPr lang="en-US" dirty="0" smtClean="0"/>
              <a:t> log in,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dibawa</a:t>
            </a:r>
            <a:r>
              <a:rPr lang="en-US" dirty="0" smtClean="0"/>
              <a:t> </a:t>
            </a:r>
            <a:r>
              <a:rPr lang="en-US" dirty="0" err="1" smtClean="0"/>
              <a:t>kehalaman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Pilih</a:t>
            </a:r>
            <a:r>
              <a:rPr lang="en-US" dirty="0" smtClean="0"/>
              <a:t> menu </a:t>
            </a:r>
            <a:r>
              <a:rPr lang="en-US" b="1" dirty="0" err="1" smtClean="0"/>
              <a:t>Buat</a:t>
            </a:r>
            <a:r>
              <a:rPr lang="en-US" b="1" dirty="0" smtClean="0"/>
              <a:t> SPT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opsi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pic>
        <p:nvPicPr>
          <p:cNvPr id="4" name="Picture 3" descr="Cara Pengisian SPT Tahunan Secara Online dengan E-Filing Terbaru Update 2015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42910" y="974089"/>
            <a:ext cx="8072494" cy="29549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57166"/>
            <a:ext cx="7772400" cy="5662634"/>
          </a:xfrm>
        </p:spPr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BRUTO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60 </a:t>
            </a:r>
            <a:r>
              <a:rPr lang="en-US" dirty="0" err="1" smtClean="0"/>
              <a:t>juta</a:t>
            </a:r>
            <a:r>
              <a:rPr lang="en-US" dirty="0" smtClean="0"/>
              <a:t> per </a:t>
            </a:r>
            <a:r>
              <a:rPr lang="en-US" dirty="0" err="1" smtClean="0"/>
              <a:t>tahun</a:t>
            </a:r>
            <a:r>
              <a:rPr lang="en-US" dirty="0" smtClean="0"/>
              <a:t>?</a:t>
            </a:r>
            <a:endParaRPr lang="id-ID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iya</a:t>
            </a:r>
            <a:r>
              <a:rPr lang="en-US" dirty="0" smtClean="0"/>
              <a:t>,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disuruh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SPT 1770SS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pic>
        <p:nvPicPr>
          <p:cNvPr id="4" name="Picture 3" descr="Cara Pengisian SPT Tahunan Secara Online dengan E-Filing Terbaru Update 2015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14348" y="2234579"/>
            <a:ext cx="7715304" cy="36233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6143668"/>
          </a:xfrm>
        </p:spPr>
        <p:txBody>
          <a:bodyPr>
            <a:normAutofit lnSpcReduction="10000"/>
          </a:bodyPr>
          <a:lstStyle/>
          <a:p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, </a:t>
            </a:r>
            <a:r>
              <a:rPr lang="en-US" sz="2000" dirty="0" err="1" smtClean="0"/>
              <a:t>pilih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disuruh</a:t>
            </a:r>
            <a:r>
              <a:rPr lang="en-US" sz="2000" dirty="0" smtClean="0"/>
              <a:t> </a:t>
            </a:r>
            <a:r>
              <a:rPr lang="en-US" sz="2000" dirty="0" err="1" smtClean="0"/>
              <a:t>mengisi</a:t>
            </a:r>
            <a:r>
              <a:rPr lang="en-US" sz="2000" dirty="0" smtClean="0"/>
              <a:t> SPT 1770S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endParaRPr lang="id-ID" sz="2000" dirty="0" smtClean="0"/>
          </a:p>
          <a:p>
            <a:endParaRPr lang="id-ID" sz="2000" dirty="0" smtClean="0"/>
          </a:p>
          <a:p>
            <a:endParaRPr lang="id-ID" sz="2000" dirty="0" smtClean="0"/>
          </a:p>
          <a:p>
            <a:endParaRPr lang="id-ID" sz="2000" dirty="0" smtClean="0"/>
          </a:p>
          <a:p>
            <a:endParaRPr lang="id-ID" sz="2000" dirty="0" smtClean="0"/>
          </a:p>
          <a:p>
            <a:endParaRPr lang="id-ID" sz="2000" dirty="0" smtClean="0"/>
          </a:p>
          <a:p>
            <a:endParaRPr lang="id-ID" sz="2000" dirty="0" smtClean="0"/>
          </a:p>
          <a:p>
            <a:endParaRPr lang="id-ID" sz="2000" dirty="0" smtClean="0"/>
          </a:p>
          <a:p>
            <a:endParaRPr lang="id-ID" sz="2000" dirty="0" smtClean="0"/>
          </a:p>
          <a:p>
            <a:endParaRPr lang="id-ID" sz="2000" dirty="0" smtClean="0"/>
          </a:p>
          <a:p>
            <a:endParaRPr lang="id-ID" sz="2000" dirty="0" smtClean="0"/>
          </a:p>
          <a:p>
            <a:pPr>
              <a:buNone/>
            </a:pPr>
            <a:r>
              <a:rPr lang="en-US" sz="2000" b="1" dirty="0" err="1" smtClean="0"/>
              <a:t>Ada</a:t>
            </a:r>
            <a:r>
              <a:rPr lang="en-US" sz="2000" b="1" dirty="0" smtClean="0"/>
              <a:t> 2 </a:t>
            </a:r>
            <a:r>
              <a:rPr lang="en-US" sz="2000" b="1" dirty="0" err="1" smtClean="0"/>
              <a:t>opsi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pengisian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formulir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yaitu</a:t>
            </a:r>
            <a:r>
              <a:rPr lang="en-US" sz="2000" b="1" dirty="0" smtClean="0"/>
              <a:t>:</a:t>
            </a:r>
            <a:endParaRPr lang="id-ID" sz="2000" b="1" dirty="0" smtClean="0"/>
          </a:p>
          <a:p>
            <a:r>
              <a:rPr lang="en-US" sz="2000" dirty="0" err="1" smtClean="0"/>
              <a:t>Metode</a:t>
            </a:r>
            <a:r>
              <a:rPr lang="en-US" sz="2000" dirty="0" smtClean="0"/>
              <a:t> normal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tinggal</a:t>
            </a:r>
            <a:r>
              <a:rPr lang="en-US" sz="2000" dirty="0" smtClean="0"/>
              <a:t> </a:t>
            </a:r>
            <a:r>
              <a:rPr lang="en-US" sz="2000" dirty="0" err="1" smtClean="0"/>
              <a:t>isi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formulir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disediakan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r>
              <a:rPr lang="en-US" sz="2000" dirty="0" smtClean="0"/>
              <a:t>Dan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WIZARD,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dipandu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e-filing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step-</a:t>
            </a:r>
            <a:r>
              <a:rPr lang="en-US" sz="2000" dirty="0" err="1" smtClean="0"/>
              <a:t>nya</a:t>
            </a:r>
            <a:r>
              <a:rPr lang="en-US" sz="2000" dirty="0" smtClean="0"/>
              <a:t>.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pemula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punya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luang</a:t>
            </a:r>
            <a:r>
              <a:rPr lang="en-US" sz="2000" dirty="0" smtClean="0"/>
              <a:t>, </a:t>
            </a:r>
            <a:r>
              <a:rPr lang="id-ID" sz="2000" dirty="0" smtClean="0"/>
              <a:t>di</a:t>
            </a:r>
            <a:r>
              <a:rPr lang="en-US" sz="2000" dirty="0" err="1" smtClean="0"/>
              <a:t>sarankan</a:t>
            </a:r>
            <a:r>
              <a:rPr lang="en-US" sz="2000" dirty="0" smtClean="0"/>
              <a:t> </a:t>
            </a:r>
            <a:r>
              <a:rPr lang="en-US" sz="2000" dirty="0" err="1" smtClean="0"/>
              <a:t>memilih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smtClean="0"/>
              <a:t>wizard.</a:t>
            </a:r>
            <a:endParaRPr lang="id-ID" sz="2000" dirty="0" smtClean="0"/>
          </a:p>
          <a:p>
            <a:endParaRPr lang="id-ID" dirty="0"/>
          </a:p>
        </p:txBody>
      </p:sp>
      <p:pic>
        <p:nvPicPr>
          <p:cNvPr id="4" name="Picture 3" descr="Cara Pengisian SPT Tahunan Secara Online dengan E-Filing Terbaru Update 2015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14348" y="928670"/>
            <a:ext cx="7858180" cy="3643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PENGISIAN SPT TAHUNAN SECARA ONLINE PADA MENU E </a:t>
            </a:r>
            <a:r>
              <a:rPr lang="en-US" b="1" dirty="0" smtClean="0"/>
              <a:t>FILING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530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pengisian</a:t>
            </a:r>
            <a:r>
              <a:rPr lang="en-US" sz="2000" dirty="0" smtClean="0"/>
              <a:t>, </a:t>
            </a:r>
            <a:r>
              <a:rPr lang="id-ID" sz="2000" dirty="0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formulir</a:t>
            </a:r>
            <a:r>
              <a:rPr lang="en-US" sz="2000" dirty="0" smtClean="0"/>
              <a:t> </a:t>
            </a:r>
            <a:r>
              <a:rPr lang="en-US" sz="2000" dirty="0" smtClean="0"/>
              <a:t>1770S.</a:t>
            </a:r>
            <a:endParaRPr lang="id-ID" sz="2000" dirty="0" smtClean="0"/>
          </a:p>
          <a:p>
            <a:pPr>
              <a:buNone/>
            </a:pPr>
            <a:r>
              <a:rPr lang="id-ID" sz="2000" dirty="0" smtClean="0"/>
              <a:t>U</a:t>
            </a:r>
            <a:r>
              <a:rPr lang="en-US" sz="2000" dirty="0" err="1" smtClean="0"/>
              <a:t>ntuk</a:t>
            </a:r>
            <a:r>
              <a:rPr lang="en-US" sz="2000" dirty="0" smtClean="0"/>
              <a:t> </a:t>
            </a:r>
            <a:r>
              <a:rPr lang="en-US" sz="2000" dirty="0" err="1" smtClean="0"/>
              <a:t>formulir</a:t>
            </a:r>
            <a:r>
              <a:rPr lang="en-US" sz="2000" dirty="0" smtClean="0"/>
              <a:t> 1770SS </a:t>
            </a:r>
            <a:r>
              <a:rPr lang="en-US" sz="2000" dirty="0" err="1" smtClean="0"/>
              <a:t>pengisiannya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lembar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id-ID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id-ID" sz="2000" dirty="0" smtClean="0"/>
              <a:t>akan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mudah</a:t>
            </a:r>
            <a:r>
              <a:rPr lang="en-US" sz="2000" dirty="0" smtClean="0"/>
              <a:t> </a:t>
            </a:r>
            <a:r>
              <a:rPr lang="en-US" sz="2000" dirty="0" err="1" smtClean="0"/>
              <a:t>memahaminya</a:t>
            </a:r>
            <a:r>
              <a:rPr lang="en-US" sz="2000" dirty="0" smtClean="0"/>
              <a:t>.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tampilan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 </a:t>
            </a:r>
            <a:r>
              <a:rPr lang="en-US" sz="2000" dirty="0" err="1" smtClean="0"/>
              <a:t>formulir</a:t>
            </a:r>
            <a:r>
              <a:rPr lang="en-US" sz="2000" dirty="0" smtClean="0"/>
              <a:t> 1770S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terlihat</a:t>
            </a:r>
            <a:r>
              <a:rPr lang="en-US" sz="2000" dirty="0" smtClean="0"/>
              <a:t> form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:</a:t>
            </a:r>
            <a:endParaRPr lang="id-ID" sz="2000" dirty="0" smtClean="0"/>
          </a:p>
          <a:p>
            <a:pPr>
              <a:buNone/>
            </a:pPr>
            <a:endParaRPr lang="id-ID" sz="2000" dirty="0"/>
          </a:p>
        </p:txBody>
      </p:sp>
      <p:pic>
        <p:nvPicPr>
          <p:cNvPr id="4" name="Picture 3" descr="Cara Pengisian SPT Tahunan Secara Online dengan E-Filing Terbaru Update 2015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000100" y="2786058"/>
            <a:ext cx="7358114" cy="37862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57166"/>
            <a:ext cx="7772400" cy="6286544"/>
          </a:xfrm>
        </p:spPr>
        <p:txBody>
          <a:bodyPr>
            <a:normAutofit fontScale="77500" lnSpcReduction="20000"/>
          </a:bodyPr>
          <a:lstStyle/>
          <a:p>
            <a:r>
              <a:rPr lang="en-US" sz="2000" dirty="0" err="1" smtClean="0"/>
              <a:t>Pilih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pajak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status SPT </a:t>
            </a:r>
            <a:r>
              <a:rPr lang="en-US" sz="2000" dirty="0" err="1" smtClean="0"/>
              <a:t>Tahunan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pembetulan</a:t>
            </a:r>
            <a:r>
              <a:rPr lang="en-US" sz="2000" dirty="0" smtClean="0"/>
              <a:t> SPT.</a:t>
            </a:r>
            <a:endParaRPr lang="id-ID" sz="2000" dirty="0" smtClean="0"/>
          </a:p>
          <a:p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melaporkan</a:t>
            </a:r>
            <a:r>
              <a:rPr lang="en-US" sz="2000" dirty="0" smtClean="0"/>
              <a:t> SPT </a:t>
            </a:r>
            <a:r>
              <a:rPr lang="en-US" sz="2000" dirty="0" err="1" smtClean="0"/>
              <a:t>sebelumnya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pilih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b="1" dirty="0" smtClean="0"/>
              <a:t>NORMAL</a:t>
            </a:r>
            <a:r>
              <a:rPr lang="en-US" sz="2000" dirty="0" smtClean="0"/>
              <a:t>,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klik</a:t>
            </a:r>
            <a:r>
              <a:rPr lang="en-US" sz="2000" dirty="0" smtClean="0"/>
              <a:t> </a:t>
            </a:r>
            <a:r>
              <a:rPr lang="en-US" sz="2000" dirty="0" err="1" smtClean="0"/>
              <a:t>lanjut</a:t>
            </a:r>
            <a:r>
              <a:rPr lang="en-US" sz="2000" dirty="0" smtClean="0"/>
              <a:t>.</a:t>
            </a:r>
            <a:r>
              <a:rPr lang="id-ID" sz="2000" dirty="0" smtClean="0"/>
              <a:t> </a:t>
            </a:r>
            <a:r>
              <a:rPr lang="en-US" sz="2000" b="1" dirty="0" smtClean="0"/>
              <a:t>FORMULIR UTAMA</a:t>
            </a:r>
            <a:endParaRPr lang="id-ID" sz="2000" b="1" dirty="0" smtClean="0"/>
          </a:p>
          <a:p>
            <a:endParaRPr lang="id-ID" sz="2000" b="1" dirty="0" smtClean="0"/>
          </a:p>
          <a:p>
            <a:endParaRPr lang="id-ID" sz="2000" b="1" dirty="0" smtClean="0"/>
          </a:p>
          <a:p>
            <a:endParaRPr lang="id-ID" sz="2000" b="1" dirty="0" smtClean="0"/>
          </a:p>
          <a:p>
            <a:endParaRPr lang="id-ID" sz="2000" b="1" dirty="0" smtClean="0"/>
          </a:p>
          <a:p>
            <a:endParaRPr lang="id-ID" sz="2000" b="1" dirty="0" smtClean="0"/>
          </a:p>
          <a:p>
            <a:endParaRPr lang="id-ID" sz="2000" dirty="0" smtClean="0"/>
          </a:p>
          <a:p>
            <a:endParaRPr lang="id-ID" sz="2000" dirty="0" smtClean="0"/>
          </a:p>
          <a:p>
            <a:endParaRPr lang="id-ID" sz="2000" dirty="0" smtClean="0"/>
          </a:p>
          <a:p>
            <a:endParaRPr lang="id-ID" sz="2000" dirty="0" smtClean="0"/>
          </a:p>
          <a:p>
            <a:endParaRPr lang="id-ID" sz="2000" dirty="0" smtClean="0"/>
          </a:p>
          <a:p>
            <a:endParaRPr lang="id-ID" sz="2000" dirty="0" smtClean="0"/>
          </a:p>
          <a:p>
            <a:pPr>
              <a:buNone/>
            </a:pPr>
            <a:endParaRPr lang="id-ID" sz="2000" dirty="0" smtClean="0"/>
          </a:p>
          <a:p>
            <a:pPr>
              <a:buNone/>
            </a:pP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, </a:t>
            </a:r>
            <a:r>
              <a:rPr lang="en-US" sz="2000" dirty="0" err="1" smtClean="0"/>
              <a:t>Ada</a:t>
            </a:r>
            <a:r>
              <a:rPr lang="en-US" sz="2000" dirty="0" smtClean="0"/>
              <a:t> 4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A, B, C, </a:t>
            </a:r>
            <a:r>
              <a:rPr lang="en-US" sz="2000" dirty="0" err="1" smtClean="0"/>
              <a:t>dan</a:t>
            </a:r>
            <a:r>
              <a:rPr lang="en-US" sz="2000" dirty="0" smtClean="0"/>
              <a:t> D.</a:t>
            </a:r>
            <a:endParaRPr lang="id-ID" sz="2000" dirty="0" smtClean="0"/>
          </a:p>
          <a:p>
            <a:r>
              <a:rPr lang="en-US" sz="2000" b="1" dirty="0" err="1" smtClean="0"/>
              <a:t>Bagian</a:t>
            </a:r>
            <a:r>
              <a:rPr lang="en-US" sz="2000" b="1" dirty="0" smtClean="0"/>
              <a:t> A</a:t>
            </a:r>
            <a:endParaRPr lang="id-ID" sz="2000" b="1" dirty="0" smtClean="0"/>
          </a:p>
          <a:p>
            <a:pPr>
              <a:buNone/>
            </a:pPr>
            <a:r>
              <a:rPr lang="id-ID" sz="2000" dirty="0" smtClean="0"/>
              <a:t>	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pajak</a:t>
            </a:r>
            <a:r>
              <a:rPr lang="en-US" sz="2000" dirty="0" smtClean="0"/>
              <a:t> final,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isi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kolom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disediakan</a:t>
            </a:r>
            <a:r>
              <a:rPr lang="en-US" sz="2000" dirty="0" smtClean="0"/>
              <a:t>.</a:t>
            </a:r>
            <a:r>
              <a:rPr lang="en-US" sz="2000" dirty="0" smtClean="0"/>
              <a:t> </a:t>
            </a:r>
            <a:endParaRPr lang="id-ID" sz="2000" dirty="0" smtClean="0"/>
          </a:p>
          <a:p>
            <a:pPr>
              <a:buNone/>
            </a:pPr>
            <a:r>
              <a:rPr lang="en-US" sz="2000" b="1" i="1" dirty="0" smtClean="0"/>
              <a:t>PENTING</a:t>
            </a:r>
            <a:endParaRPr lang="id-ID" sz="2000" b="1" i="1" dirty="0" smtClean="0"/>
          </a:p>
          <a:p>
            <a:pPr>
              <a:buNone/>
            </a:pPr>
            <a:r>
              <a:rPr lang="id-ID" sz="2000" dirty="0" err="1" smtClean="0"/>
              <a:t>J</a:t>
            </a:r>
            <a:r>
              <a:rPr lang="en-US" sz="2000" dirty="0" err="1" smtClean="0"/>
              <a:t>ika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istri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bekerja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karyawan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istri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NPWP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pemotongan</a:t>
            </a:r>
            <a:r>
              <a:rPr lang="en-US" sz="2000" dirty="0" smtClean="0"/>
              <a:t> </a:t>
            </a:r>
            <a:r>
              <a:rPr lang="en-US" sz="2000" dirty="0" err="1" smtClean="0"/>
              <a:t>pajak</a:t>
            </a:r>
            <a:r>
              <a:rPr lang="en-US" sz="2000" dirty="0" smtClean="0"/>
              <a:t> </a:t>
            </a:r>
            <a:r>
              <a:rPr lang="en-US" sz="2000" dirty="0" err="1" smtClean="0"/>
              <a:t>penghasilannya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isi</a:t>
            </a:r>
            <a:r>
              <a:rPr lang="en-US" sz="2000" dirty="0" smtClean="0"/>
              <a:t> </a:t>
            </a:r>
            <a:r>
              <a:rPr lang="en-US" sz="2000" dirty="0" err="1" smtClean="0"/>
              <a:t>pengasilan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pajak</a:t>
            </a:r>
            <a:r>
              <a:rPr lang="en-US" sz="2000" dirty="0" smtClean="0"/>
              <a:t> </a:t>
            </a:r>
            <a:r>
              <a:rPr lang="en-US" sz="2000" dirty="0" err="1" smtClean="0"/>
              <a:t>istri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kolom</a:t>
            </a:r>
            <a:r>
              <a:rPr lang="en-US" sz="2000" dirty="0" smtClean="0"/>
              <a:t> </a:t>
            </a:r>
            <a:r>
              <a:rPr lang="en-US" sz="2000" dirty="0" err="1" smtClean="0"/>
              <a:t>nomor</a:t>
            </a:r>
            <a:r>
              <a:rPr lang="en-US" sz="2000" dirty="0" smtClean="0"/>
              <a:t> 13.</a:t>
            </a:r>
            <a:endParaRPr lang="id-ID" sz="2000" dirty="0" smtClean="0"/>
          </a:p>
          <a:p>
            <a:endParaRPr lang="id-ID" sz="2000" dirty="0"/>
          </a:p>
        </p:txBody>
      </p:sp>
      <p:pic>
        <p:nvPicPr>
          <p:cNvPr id="4" name="Picture 3" descr="Cara Pengisian SPT Tahunan Secara Online dengan E-Filing Terbaru Update 2015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928662" y="1357298"/>
            <a:ext cx="7286676" cy="32147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err="1" smtClean="0"/>
              <a:t>Bagian</a:t>
            </a:r>
            <a:r>
              <a:rPr lang="en-US" b="1" dirty="0" smtClean="0"/>
              <a:t> B</a:t>
            </a:r>
            <a:endParaRPr lang="id-ID" b="1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miliki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SPT </a:t>
            </a:r>
            <a:r>
              <a:rPr lang="en-US" dirty="0" err="1" smtClean="0"/>
              <a:t>tahun</a:t>
            </a:r>
            <a:r>
              <a:rPr lang="en-US" dirty="0" smtClean="0"/>
              <a:t> 2014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2014.</a:t>
            </a:r>
            <a:endParaRPr lang="id-ID" dirty="0" smtClean="0"/>
          </a:p>
          <a:p>
            <a:r>
              <a:rPr lang="en-US" b="1" dirty="0" err="1" smtClean="0"/>
              <a:t>Bagian</a:t>
            </a:r>
            <a:r>
              <a:rPr lang="en-US" b="1" dirty="0" smtClean="0"/>
              <a:t> C</a:t>
            </a:r>
            <a:endParaRPr lang="id-ID" b="1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miliki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Bank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b="1" dirty="0" err="1" smtClean="0"/>
              <a:t>Bagian</a:t>
            </a:r>
            <a:r>
              <a:rPr lang="en-US" b="1" dirty="0" smtClean="0"/>
              <a:t> D</a:t>
            </a:r>
            <a:endParaRPr lang="id-ID" b="1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sususan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, </a:t>
            </a:r>
            <a:r>
              <a:rPr lang="en-US" dirty="0" err="1" smtClean="0"/>
              <a:t>istri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70</TotalTime>
  <Words>656</Words>
  <Application>Microsoft Office PowerPoint</Application>
  <PresentationFormat>On-screen Show (4:3)</PresentationFormat>
  <Paragraphs>164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Cara Mengisi e-Filing SPT Tahunan 2016</vt:lpstr>
      <vt:lpstr>PENDAHULUAN</vt:lpstr>
      <vt:lpstr>Slide 3</vt:lpstr>
      <vt:lpstr>Slide 4</vt:lpstr>
      <vt:lpstr>Slide 5</vt:lpstr>
      <vt:lpstr>Slide 6</vt:lpstr>
      <vt:lpstr>PENGISIAN SPT TAHUNAN SECARA ONLINE PADA MENU E FILING</vt:lpstr>
      <vt:lpstr>Slide 8</vt:lpstr>
      <vt:lpstr>Slide 9</vt:lpstr>
      <vt:lpstr>Slide 10</vt:lpstr>
      <vt:lpstr>FORMULIR INDUK 1770S</vt:lpstr>
      <vt:lpstr>Slide 12</vt:lpstr>
      <vt:lpstr>Slide 13</vt:lpstr>
      <vt:lpstr>Slide 14</vt:lpstr>
      <vt:lpstr>PENGIRIMAN BERKAS SPT ONLINE</vt:lpstr>
      <vt:lpstr>Slide 16</vt:lpstr>
      <vt:lpstr>Slide 17</vt:lpstr>
      <vt:lpstr>BUKTI PENYAMPAIAN SPT TAHUNAN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 Mengisi e-Filing SPT Tahunan 2016</dc:title>
  <dc:creator>asus</dc:creator>
  <cp:lastModifiedBy>asus</cp:lastModifiedBy>
  <cp:revision>19</cp:revision>
  <dcterms:created xsi:type="dcterms:W3CDTF">2016-06-10T02:23:05Z</dcterms:created>
  <dcterms:modified xsi:type="dcterms:W3CDTF">2016-06-10T03:33:08Z</dcterms:modified>
</cp:coreProperties>
</file>